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eebc423c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eebc423c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eebc423c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eebc423c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eebc423c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eebc423c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ebc423c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ebc423c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eebc423c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eebc423c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eebc423ce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6eebc423ce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defabb6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7defabb6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defabb60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defabb60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defabb60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defabb60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eebc423ce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eebc423ce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eebc423ce_1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eebc423ce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eebc423ce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eebc423ce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eebc423c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eebc423c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eebc423c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6eebc423c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2714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Introduction to Data Science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in R for Neuropathology</a:t>
            </a:r>
            <a:endParaRPr sz="48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215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Ogata, Will Snyder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56219" l="0" r="78731" t="0"/>
          <a:stretch/>
        </p:blipFill>
        <p:spPr>
          <a:xfrm>
            <a:off x="-1" y="0"/>
            <a:ext cx="1194648" cy="138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6352" l="22190" r="57724" t="53033"/>
          <a:stretch/>
        </p:blipFill>
        <p:spPr>
          <a:xfrm>
            <a:off x="0" y="3856775"/>
            <a:ext cx="1128201" cy="128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 rotWithShape="1">
          <a:blip r:embed="rId3">
            <a:alphaModFix/>
          </a:blip>
          <a:srcRect b="56219" l="65685" r="14995" t="0"/>
          <a:stretch/>
        </p:blipFill>
        <p:spPr>
          <a:xfrm>
            <a:off x="8058848" y="0"/>
            <a:ext cx="1085149" cy="138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/>
          </a:blip>
          <a:srcRect b="6352" l="42806" r="35925" t="53033"/>
          <a:stretch/>
        </p:blipFill>
        <p:spPr>
          <a:xfrm>
            <a:off x="7949351" y="3856775"/>
            <a:ext cx="1194648" cy="128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Gray Matter Thickness Statistics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96300" y="1129575"/>
            <a:ext cx="8436000" cy="3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Okay, but how do we statistically compare these values? ANOVA can test whether three or more categorical variables have the same value.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Analysis of Variance (ANOVA):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Variables are independent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Variances of variables are similar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variable is normally distributed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Variance Requirements: Independence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96300" y="1129575"/>
            <a:ext cx="8436000" cy="3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Variance (ANOVA):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Variables are independent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Variances of variables are similar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variable is normally distributed</a:t>
            </a:r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 rotWithShape="1">
          <a:blip r:embed="rId3">
            <a:alphaModFix/>
          </a:blip>
          <a:srcRect b="21844" l="0" r="0" t="0"/>
          <a:stretch/>
        </p:blipFill>
        <p:spPr>
          <a:xfrm>
            <a:off x="3749000" y="1554600"/>
            <a:ext cx="590075" cy="49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Analysis of Variance Requirements: Variances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96300" y="1129575"/>
            <a:ext cx="8436000" cy="3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Variance (ANOVA):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Variables are independent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Variances of variables are similar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variable is normally distributed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0000"/>
                </a:solidFill>
              </a:rPr>
              <a:t>```{r ANOVA requirements}</a:t>
            </a:r>
            <a:endParaRPr sz="1200">
              <a:solidFill>
                <a:srgbClr val="CC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var(type_one_gray_matter_vals)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var(type_two_gray_matter_vals)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var(type_three_gray_matter_vals)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leveneTest(GM ~ Type, data = gm_df)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0000"/>
                </a:solidFill>
              </a:rPr>
              <a:t>```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 rotWithShape="1">
          <a:blip r:embed="rId3">
            <a:alphaModFix/>
          </a:blip>
          <a:srcRect b="21844" l="0" r="0" t="0"/>
          <a:stretch/>
        </p:blipFill>
        <p:spPr>
          <a:xfrm>
            <a:off x="3749000" y="1554600"/>
            <a:ext cx="590075" cy="49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4"/>
          <p:cNvPicPr preferRelativeResize="0"/>
          <p:nvPr/>
        </p:nvPicPr>
        <p:blipFill rotWithShape="1">
          <a:blip r:embed="rId3">
            <a:alphaModFix/>
          </a:blip>
          <a:srcRect b="21844" l="0" r="0" t="0"/>
          <a:stretch/>
        </p:blipFill>
        <p:spPr>
          <a:xfrm>
            <a:off x="4429875" y="1875800"/>
            <a:ext cx="590075" cy="49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5225" y="3236475"/>
            <a:ext cx="1605484" cy="107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9075" y="4379175"/>
            <a:ext cx="4201699" cy="70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Analysis of Variance Requirements: Normality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96300" y="1129575"/>
            <a:ext cx="8436000" cy="3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Variance (ANOVA):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Variables are independent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Variances of variables are similar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variable is normally distributed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```{r ANOVA requirements}</a:t>
            </a:r>
            <a:endParaRPr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simple.eda(type_one_gray_matter_vals)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shapiro.test(type_one_gray_matter_vals)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```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 rotWithShape="1">
          <a:blip r:embed="rId3">
            <a:alphaModFix/>
          </a:blip>
          <a:srcRect b="21844" l="0" r="0" t="0"/>
          <a:stretch/>
        </p:blipFill>
        <p:spPr>
          <a:xfrm>
            <a:off x="3749000" y="1554600"/>
            <a:ext cx="590075" cy="49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5"/>
          <p:cNvPicPr preferRelativeResize="0"/>
          <p:nvPr/>
        </p:nvPicPr>
        <p:blipFill rotWithShape="1">
          <a:blip r:embed="rId3">
            <a:alphaModFix/>
          </a:blip>
          <a:srcRect b="21844" l="0" r="0" t="0"/>
          <a:stretch/>
        </p:blipFill>
        <p:spPr>
          <a:xfrm>
            <a:off x="4429875" y="1875800"/>
            <a:ext cx="590075" cy="49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21844" l="0" r="0" t="0"/>
          <a:stretch/>
        </p:blipFill>
        <p:spPr>
          <a:xfrm>
            <a:off x="4902075" y="2285825"/>
            <a:ext cx="590075" cy="49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7275" y="3067125"/>
            <a:ext cx="2811675" cy="89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1600" y="2920500"/>
            <a:ext cx="1115775" cy="197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Variance</a:t>
            </a:r>
            <a:endParaRPr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396300" y="1129575"/>
            <a:ext cx="8436000" cy="3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Variance (ANOVA):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```{r ANOVA requirements}</a:t>
            </a:r>
            <a:endParaRPr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fm1 &lt;- aov(GM~Type, </a:t>
            </a:r>
            <a:r>
              <a:rPr lang="en">
                <a:solidFill>
                  <a:srgbClr val="3C78D8"/>
                </a:solidFill>
              </a:rPr>
              <a:t>data </a:t>
            </a:r>
            <a:r>
              <a:rPr lang="en"/>
              <a:t>= gm_df)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anova(fm1)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C0000"/>
                </a:solidFill>
              </a:rPr>
              <a:t>```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4325" y="3240950"/>
            <a:ext cx="5079949" cy="165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61" name="Google Shape;16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is important to visualize and quality check your data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p-values can be interesting! (but do not entail direct evidence for H</a:t>
            </a:r>
            <a:r>
              <a:rPr lang="en" sz="1100"/>
              <a:t>o</a:t>
            </a:r>
            <a:r>
              <a:rPr lang="en"/>
              <a:t>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science can be powerful to evaluate patterns in neuropathology-related data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Introduce data science in R with an application to neuropathology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Demonstrate the importance of visualizing data before analysis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good practices in determining and evaluating results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the Dataset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1191150" y="1125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Type I				      Type II				    Type III</a:t>
            </a:r>
            <a:endParaRPr b="1"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0" l="0" r="31740" t="72365"/>
          <a:stretch/>
        </p:blipFill>
        <p:spPr>
          <a:xfrm>
            <a:off x="311700" y="1516700"/>
            <a:ext cx="8397275" cy="33178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the gray matter thickness in the Orbitofrontal Cortex of the human brain vary by which pattern type of brain folding that is present?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lang="en" sz="1000"/>
              <a:t>o</a:t>
            </a:r>
            <a:r>
              <a:rPr lang="en"/>
              <a:t> : Gray matter thickness is the same for pattern types I, II, and III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</a:t>
            </a:r>
            <a:r>
              <a:rPr lang="en" sz="1000"/>
              <a:t>a</a:t>
            </a:r>
            <a:r>
              <a:rPr lang="en"/>
              <a:t> : At least one pattern type differs in its gray matter thickness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to Know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New Packages:</a:t>
            </a:r>
            <a:endParaRPr b="1"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</a:t>
            </a:r>
            <a:r>
              <a:rPr lang="en" sz="2400"/>
              <a:t>ro.nifti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400"/>
              <a:t>New File Types:</a:t>
            </a:r>
            <a:endParaRPr b="1"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file.nii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Displaying the Brain Scans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2159225"/>
            <a:ext cx="3584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C0000"/>
                </a:solidFill>
              </a:rPr>
              <a:t>```{r Displaying the Brain Scans}</a:t>
            </a:r>
            <a:endParaRPr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orthographic(scan)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C0000"/>
                </a:solidFill>
              </a:rPr>
              <a:t>```</a:t>
            </a:r>
            <a:endParaRPr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8500" y="1170125"/>
            <a:ext cx="4943099" cy="3530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Displaying the Brain Scans with Setting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96300" y="1129575"/>
            <a:ext cx="8436000" cy="14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C0000"/>
                </a:solidFill>
              </a:rPr>
              <a:t>```{r Displaying the Brain Scans with Settings}</a:t>
            </a:r>
            <a:endParaRPr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orthographic( scan , </a:t>
            </a:r>
            <a:r>
              <a:rPr lang="en">
                <a:solidFill>
                  <a:srgbClr val="3C78D8"/>
                </a:solidFill>
              </a:rPr>
              <a:t>xyz</a:t>
            </a:r>
            <a:r>
              <a:rPr lang="en"/>
              <a:t> = c(125,125,125) ,</a:t>
            </a:r>
            <a:r>
              <a:rPr lang="en">
                <a:solidFill>
                  <a:srgbClr val="3C78D8"/>
                </a:solidFill>
              </a:rPr>
              <a:t>crosshairs</a:t>
            </a:r>
            <a:r>
              <a:rPr lang="en"/>
              <a:t> = T, </a:t>
            </a:r>
            <a:r>
              <a:rPr lang="en">
                <a:solidFill>
                  <a:srgbClr val="3C78D8"/>
                </a:solidFill>
              </a:rPr>
              <a:t>col.crosshairs</a:t>
            </a:r>
            <a:r>
              <a:rPr lang="en"/>
              <a:t> = "blue"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C0000"/>
                </a:solidFill>
              </a:rPr>
              <a:t>```</a:t>
            </a:r>
            <a:endParaRPr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9200" y="2120900"/>
            <a:ext cx="4066400" cy="290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Displaying the Brain Scans with Overlay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96300" y="1129575"/>
            <a:ext cx="8436000" cy="14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C0000"/>
                </a:solidFill>
              </a:rPr>
              <a:t>```{r Displaying the Brain Scans with Settings}</a:t>
            </a:r>
            <a:endParaRPr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overlay(x = scan, y = sulci, z = 85, plot.type = "single", col.y = "green")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C0000"/>
                </a:solidFill>
              </a:rPr>
              <a:t>```</a:t>
            </a:r>
            <a:endParaRPr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b="0" l="1181" r="1210" t="0"/>
          <a:stretch/>
        </p:blipFill>
        <p:spPr>
          <a:xfrm>
            <a:off x="4482650" y="2439650"/>
            <a:ext cx="3956685" cy="253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300" y="2439650"/>
            <a:ext cx="3543700" cy="2531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Gray Matter Thickness Across Folding Patterns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96300" y="1129575"/>
            <a:ext cx="8436000" cy="3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C0000"/>
                </a:solidFill>
              </a:rPr>
              <a:t>```{r comparing means across pattern types}</a:t>
            </a:r>
            <a:endParaRPr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mean(type_one_gray_matter_vals)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mean(type_two_gray_matter_vals)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mean(type_three_gray_matter_vals)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ggplot(gm_df)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 geom_boxplot(aes(x = Type, y = GM, fill = Type))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C0000"/>
                </a:solidFill>
              </a:rPr>
              <a:t>```</a:t>
            </a:r>
            <a:endParaRPr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7725" y="1507300"/>
            <a:ext cx="1758625" cy="159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3375" y="3060900"/>
            <a:ext cx="3426826" cy="208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